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8" r:id="rId3"/>
    <p:sldId id="261" r:id="rId4"/>
    <p:sldId id="262" r:id="rId5"/>
    <p:sldId id="264" r:id="rId6"/>
    <p:sldId id="266" r:id="rId7"/>
    <p:sldId id="267" r:id="rId8"/>
    <p:sldId id="269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01.12.2025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8496944" cy="5904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861321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9161"/>
            <a:ext cx="4032448" cy="319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119162"/>
            <a:ext cx="4248472" cy="319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144" y="3310037"/>
            <a:ext cx="4061823" cy="3262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3310037"/>
            <a:ext cx="4248472" cy="3262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874711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6632"/>
            <a:ext cx="7772400" cy="6408711"/>
          </a:xfrm>
        </p:spPr>
        <p:txBody>
          <a:bodyPr>
            <a:normAutofit fontScale="90000"/>
          </a:bodyPr>
          <a:lstStyle/>
          <a:p>
            <a:pPr algn="l"/>
            <a:r>
              <a:rPr lang="en-US" sz="6000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6000" dirty="0" err="1" smtClean="0">
                <a:latin typeface="Times New Roman" pitchFamily="18" charset="0"/>
                <a:cs typeface="Times New Roman" pitchFamily="18" charset="0"/>
              </a:rPr>
              <a:t>Сущ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6000" dirty="0" smtClean="0">
                <a:latin typeface="Times New Roman" pitchFamily="18" charset="0"/>
                <a:cs typeface="Times New Roman" pitchFamily="18" charset="0"/>
              </a:rPr>
              <a:t>was </a:t>
            </a:r>
            <a:r>
              <a:rPr lang="en-US" sz="6000" dirty="0" err="1" smtClean="0">
                <a:latin typeface="Times New Roman" pitchFamily="18" charset="0"/>
                <a:cs typeface="Times New Roman" pitchFamily="18" charset="0"/>
              </a:rPr>
              <a:t>Ving</a:t>
            </a:r>
            <a:r>
              <a:rPr lang="en-US" sz="6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6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1 …</a:t>
            </a:r>
            <a:r>
              <a:rPr lang="en-US" sz="6000" b="1" dirty="0" smtClean="0">
                <a:latin typeface="Times New Roman" pitchFamily="18" charset="0"/>
                <a:cs typeface="Times New Roman" pitchFamily="18" charset="0"/>
              </a:rPr>
              <a:t>read</a:t>
            </a:r>
            <a:r>
              <a:rPr lang="en-US" sz="6000" dirty="0">
                <a:latin typeface="Times New Roman" pitchFamily="18" charset="0"/>
                <a:cs typeface="Times New Roman" pitchFamily="18" charset="0"/>
              </a:rPr>
              <a:t> a text message on his </a:t>
            </a:r>
            <a:r>
              <a:rPr lang="en-US" sz="6000" dirty="0" smtClean="0">
                <a:latin typeface="Times New Roman" pitchFamily="18" charset="0"/>
                <a:cs typeface="Times New Roman" pitchFamily="18" charset="0"/>
              </a:rPr>
              <a:t>mobile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…</a:t>
            </a:r>
            <a:br>
              <a:rPr lang="ru-RU" sz="6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2 …</a:t>
            </a:r>
            <a:r>
              <a:rPr lang="en-US" sz="6000" b="1" dirty="0" smtClean="0">
                <a:latin typeface="Times New Roman" pitchFamily="18" charset="0"/>
                <a:cs typeface="Times New Roman" pitchFamily="18" charset="0"/>
              </a:rPr>
              <a:t>watch</a:t>
            </a:r>
            <a:r>
              <a:rPr lang="en-US" sz="6000" dirty="0" smtClean="0">
                <a:latin typeface="Times New Roman" pitchFamily="18" charset="0"/>
                <a:cs typeface="Times New Roman" pitchFamily="18" charset="0"/>
              </a:rPr>
              <a:t> TV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en-US" sz="6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3 …</a:t>
            </a:r>
            <a:r>
              <a:rPr lang="en-US" sz="6000" b="1" dirty="0" smtClean="0">
                <a:latin typeface="Times New Roman" pitchFamily="18" charset="0"/>
                <a:cs typeface="Times New Roman" pitchFamily="18" charset="0"/>
              </a:rPr>
              <a:t>read</a:t>
            </a:r>
            <a:r>
              <a:rPr lang="en-US" sz="6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6000" dirty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sz="6000" dirty="0" smtClean="0">
                <a:latin typeface="Times New Roman" pitchFamily="18" charset="0"/>
                <a:cs typeface="Times New Roman" pitchFamily="18" charset="0"/>
              </a:rPr>
              <a:t>newspaper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…</a:t>
            </a:r>
            <a:br>
              <a:rPr lang="ru-RU" sz="6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4 …</a:t>
            </a:r>
            <a:r>
              <a:rPr lang="en-US" sz="6000" b="1" dirty="0" smtClean="0">
                <a:latin typeface="Times New Roman" pitchFamily="18" charset="0"/>
                <a:cs typeface="Times New Roman" pitchFamily="18" charset="0"/>
              </a:rPr>
              <a:t>read</a:t>
            </a:r>
            <a:r>
              <a:rPr lang="en-US" sz="6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6000" dirty="0">
                <a:latin typeface="Times New Roman" pitchFamily="18" charset="0"/>
                <a:cs typeface="Times New Roman" pitchFamily="18" charset="0"/>
              </a:rPr>
              <a:t>a magazine 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en-US" sz="6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5 …</a:t>
            </a:r>
            <a:r>
              <a:rPr lang="en-US" sz="6000" b="1" dirty="0" smtClean="0">
                <a:latin typeface="Times New Roman" pitchFamily="18" charset="0"/>
                <a:cs typeface="Times New Roman" pitchFamily="18" charset="0"/>
              </a:rPr>
              <a:t>us</a:t>
            </a:r>
            <a:r>
              <a:rPr lang="ru-RU" sz="6000" b="1" dirty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en-US" sz="6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6000" dirty="0">
                <a:latin typeface="Times New Roman" pitchFamily="18" charset="0"/>
                <a:cs typeface="Times New Roman" pitchFamily="18" charset="0"/>
              </a:rPr>
              <a:t>her computer 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…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10007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332656"/>
            <a:ext cx="8640960" cy="6408711"/>
          </a:xfrm>
        </p:spPr>
        <p:txBody>
          <a:bodyPr>
            <a:normAutofit/>
          </a:bodyPr>
          <a:lstStyle/>
          <a:p>
            <a:pPr algn="l"/>
            <a:r>
              <a:rPr lang="en-US" sz="6000" b="1" dirty="0">
                <a:latin typeface="Times New Roman" pitchFamily="18" charset="0"/>
                <a:cs typeface="Times New Roman" pitchFamily="18" charset="0"/>
              </a:rPr>
              <a:t>TV</a:t>
            </a:r>
            <a:r>
              <a:rPr lang="en-US" sz="6000" dirty="0">
                <a:latin typeface="Times New Roman" pitchFamily="18" charset="0"/>
                <a:cs typeface="Times New Roman" pitchFamily="18" charset="0"/>
              </a:rPr>
              <a:t> provides us </a:t>
            </a:r>
            <a:r>
              <a:rPr lang="en-US" sz="6000" dirty="0" smtClean="0">
                <a:latin typeface="Times New Roman" pitchFamily="18" charset="0"/>
                <a:cs typeface="Times New Roman" pitchFamily="18" charset="0"/>
              </a:rPr>
              <a:t>with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…</a:t>
            </a:r>
            <a:br>
              <a:rPr lang="ru-RU" sz="6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6000" b="1" dirty="0">
                <a:latin typeface="Times New Roman" pitchFamily="18" charset="0"/>
                <a:cs typeface="Times New Roman" pitchFamily="18" charset="0"/>
              </a:rPr>
              <a:t>Newspapers and magazines</a:t>
            </a:r>
            <a:r>
              <a:rPr lang="en-US" sz="6000" dirty="0">
                <a:latin typeface="Times New Roman" pitchFamily="18" charset="0"/>
                <a:cs typeface="Times New Roman" pitchFamily="18" charset="0"/>
              </a:rPr>
              <a:t> provide us </a:t>
            </a:r>
            <a:r>
              <a:rPr lang="en-US" sz="6000" dirty="0" smtClean="0">
                <a:latin typeface="Times New Roman" pitchFamily="18" charset="0"/>
                <a:cs typeface="Times New Roman" pitchFamily="18" charset="0"/>
              </a:rPr>
              <a:t>with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en-US" sz="6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6000" b="1" dirty="0">
                <a:latin typeface="Times New Roman" pitchFamily="18" charset="0"/>
                <a:cs typeface="Times New Roman" pitchFamily="18" charset="0"/>
              </a:rPr>
              <a:t>Radio</a:t>
            </a:r>
            <a:r>
              <a:rPr lang="en-US" sz="6000" dirty="0">
                <a:latin typeface="Times New Roman" pitchFamily="18" charset="0"/>
                <a:cs typeface="Times New Roman" pitchFamily="18" charset="0"/>
              </a:rPr>
              <a:t> provides us </a:t>
            </a:r>
            <a:r>
              <a:rPr lang="en-US" sz="6000" dirty="0" smtClean="0">
                <a:latin typeface="Times New Roman" pitchFamily="18" charset="0"/>
                <a:cs typeface="Times New Roman" pitchFamily="18" charset="0"/>
              </a:rPr>
              <a:t>with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…</a:t>
            </a:r>
            <a:br>
              <a:rPr lang="ru-RU" sz="6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6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6000" b="1" dirty="0" smtClean="0">
                <a:latin typeface="Times New Roman" pitchFamily="18" charset="0"/>
                <a:cs typeface="Times New Roman" pitchFamily="18" charset="0"/>
              </a:rPr>
              <a:t>Internet</a:t>
            </a:r>
            <a:r>
              <a:rPr lang="en-US" sz="6000" dirty="0">
                <a:latin typeface="Times New Roman" pitchFamily="18" charset="0"/>
                <a:cs typeface="Times New Roman" pitchFamily="18" charset="0"/>
              </a:rPr>
              <a:t> provides us with 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94143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006" y="116633"/>
            <a:ext cx="7772400" cy="792088"/>
          </a:xfrm>
        </p:spPr>
        <p:txBody>
          <a:bodyPr/>
          <a:lstStyle/>
          <a:p>
            <a:r>
              <a:rPr lang="en-US" b="1" dirty="0" smtClean="0"/>
              <a:t>Past Continuous</a:t>
            </a:r>
            <a:endParaRPr lang="ru-RU" b="1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764704"/>
            <a:ext cx="8424935" cy="5688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053941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Образуется</a:t>
            </a:r>
            <a:r>
              <a:rPr lang="ru-RU" dirty="0" smtClean="0"/>
              <a:t>:</a:t>
            </a: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980728"/>
            <a:ext cx="8784976" cy="5616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181611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260648"/>
            <a:ext cx="8712968" cy="6120679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Спутники </a:t>
            </a:r>
            <a:r>
              <a:rPr lang="en-US" sz="5400" b="1" dirty="0" smtClean="0">
                <a:latin typeface="Times New Roman" pitchFamily="18" charset="0"/>
                <a:cs typeface="Times New Roman" pitchFamily="18" charset="0"/>
              </a:rPr>
              <a:t>Past Continuous</a:t>
            </a:r>
            <a:br>
              <a:rPr lang="en-US" sz="5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5400" dirty="0" smtClean="0">
                <a:latin typeface="Times New Roman" pitchFamily="18" charset="0"/>
                <a:cs typeface="Times New Roman" pitchFamily="18" charset="0"/>
              </a:rPr>
              <a:t>at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en-US" sz="5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– в … </a:t>
            </a:r>
            <a:r>
              <a:rPr lang="en-US" sz="5400" dirty="0" smtClean="0">
                <a:latin typeface="Times New Roman" pitchFamily="18" charset="0"/>
                <a:cs typeface="Times New Roman" pitchFamily="18" charset="0"/>
              </a:rPr>
              <a:t>(at 5 o’clock)</a:t>
            </a:r>
            <a:br>
              <a:rPr lang="en-US" sz="5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5400" dirty="0" smtClean="0">
                <a:latin typeface="Times New Roman" pitchFamily="18" charset="0"/>
                <a:cs typeface="Times New Roman" pitchFamily="18" charset="0"/>
              </a:rPr>
              <a:t>while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 – в то время как</a:t>
            </a:r>
            <a:r>
              <a:rPr lang="en-US" sz="5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5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5400" dirty="0" smtClean="0">
                <a:latin typeface="Times New Roman" pitchFamily="18" charset="0"/>
                <a:cs typeface="Times New Roman" pitchFamily="18" charset="0"/>
              </a:rPr>
              <a:t>when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 - когда</a:t>
            </a:r>
            <a:r>
              <a:rPr lang="en-US" sz="5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5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5400" dirty="0" smtClean="0">
                <a:latin typeface="Times New Roman" pitchFamily="18" charset="0"/>
                <a:cs typeface="Times New Roman" pitchFamily="18" charset="0"/>
              </a:rPr>
              <a:t>as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 - когда</a:t>
            </a:r>
            <a:r>
              <a:rPr lang="en-US" sz="5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5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5400" dirty="0" smtClean="0">
                <a:latin typeface="Times New Roman" pitchFamily="18" charset="0"/>
                <a:cs typeface="Times New Roman" pitchFamily="18" charset="0"/>
              </a:rPr>
              <a:t>all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 – весь </a:t>
            </a:r>
            <a:r>
              <a:rPr lang="en-US" sz="5400" dirty="0" smtClean="0">
                <a:latin typeface="Times New Roman" pitchFamily="18" charset="0"/>
                <a:cs typeface="Times New Roman" pitchFamily="18" charset="0"/>
              </a:rPr>
              <a:t>(all day)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07697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60648"/>
            <a:ext cx="9144000" cy="6264695"/>
          </a:xfrm>
        </p:spPr>
        <p:txBody>
          <a:bodyPr/>
          <a:lstStyle/>
          <a:p>
            <a:pPr algn="l"/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Схемы предложений </a:t>
            </a:r>
            <a:r>
              <a:rPr lang="en-US" sz="4000" b="1" dirty="0">
                <a:latin typeface="Times New Roman" pitchFamily="18" charset="0"/>
                <a:cs typeface="Times New Roman" pitchFamily="18" charset="0"/>
              </a:rPr>
              <a:t>Past Continuous</a:t>
            </a:r>
            <a:br>
              <a:rPr lang="en-US" sz="4000" b="1" dirty="0">
                <a:latin typeface="Times New Roman" pitchFamily="18" charset="0"/>
                <a:cs typeface="Times New Roman" pitchFamily="18" charset="0"/>
              </a:rPr>
            </a:br>
            <a:r>
              <a:rPr lang="en-US" dirty="0"/>
              <a:t>1.  </a:t>
            </a:r>
            <a:r>
              <a:rPr lang="ru-RU" dirty="0"/>
              <a:t>Сущ.         </a:t>
            </a:r>
            <a:r>
              <a:rPr lang="en-US" dirty="0"/>
              <a:t>was/were          </a:t>
            </a:r>
            <a:r>
              <a:rPr lang="en-US" dirty="0" err="1" smtClean="0"/>
              <a:t>Ving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2. </a:t>
            </a:r>
            <a:r>
              <a:rPr lang="ru-RU" dirty="0"/>
              <a:t>Сущ.        </a:t>
            </a:r>
            <a:r>
              <a:rPr lang="en-US" dirty="0"/>
              <a:t>wasn’t/weren’t          </a:t>
            </a:r>
            <a:r>
              <a:rPr lang="en-US" dirty="0" err="1" smtClean="0"/>
              <a:t>Ving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3</a:t>
            </a:r>
            <a:r>
              <a:rPr lang="en-US" dirty="0"/>
              <a:t>. Was/Were  </a:t>
            </a:r>
            <a:r>
              <a:rPr lang="ru-RU" dirty="0" smtClean="0"/>
              <a:t>    сущ</a:t>
            </a:r>
            <a:r>
              <a:rPr lang="ru-RU" dirty="0"/>
              <a:t>.   </a:t>
            </a:r>
            <a:r>
              <a:rPr lang="ru-RU" dirty="0" smtClean="0"/>
              <a:t>      </a:t>
            </a:r>
            <a:r>
              <a:rPr lang="en-US" dirty="0" err="1" smtClean="0"/>
              <a:t>Ving</a:t>
            </a:r>
            <a:r>
              <a:rPr lang="en-US" dirty="0" smtClean="0"/>
              <a:t>?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en-US" dirty="0"/>
              <a:t/>
            </a:r>
            <a:br>
              <a:rPr lang="en-US" dirty="0"/>
            </a:br>
            <a:endParaRPr lang="ru-RU" dirty="0"/>
          </a:p>
        </p:txBody>
      </p:sp>
      <p:sp>
        <p:nvSpPr>
          <p:cNvPr id="4" name="Стрелка вправо 3"/>
          <p:cNvSpPr/>
          <p:nvPr/>
        </p:nvSpPr>
        <p:spPr>
          <a:xfrm>
            <a:off x="2108118" y="1628800"/>
            <a:ext cx="792088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право 4"/>
          <p:cNvSpPr/>
          <p:nvPr/>
        </p:nvSpPr>
        <p:spPr>
          <a:xfrm>
            <a:off x="5496361" y="1628800"/>
            <a:ext cx="792088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>
            <a:off x="1907704" y="3068960"/>
            <a:ext cx="720080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>
            <a:off x="6516216" y="3003879"/>
            <a:ext cx="792088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>
            <a:off x="3131840" y="4365104"/>
            <a:ext cx="576064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>
            <a:off x="5041005" y="4365104"/>
            <a:ext cx="792088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423902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466</TotalTime>
  <Words>16</Words>
  <Application>Microsoft Office PowerPoint</Application>
  <PresentationFormat>Экран (4:3)</PresentationFormat>
  <Paragraphs>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         Сущ was Ving 1 …read a text message on his mobile… 2 …watch TV…  3 …read a newspaper… 4 …read a magazine …  5 …usе her computer …</vt:lpstr>
      <vt:lpstr>TV provides us with… Newspapers and magazines provide us with…  Radio provides us with…  Internet provides us with </vt:lpstr>
      <vt:lpstr>Past Continuous</vt:lpstr>
      <vt:lpstr>Образуется:</vt:lpstr>
      <vt:lpstr>Спутники Past Continuous at… – в … (at 5 o’clock) while – в то время как when - когда as - когда all – весь (all day)</vt:lpstr>
      <vt:lpstr>Схемы предложений Past Continuous 1.  Сущ.         was/were          Ving  2. Сущ.        wasn’t/weren’t          Ving  3. Was/Were      сущ.         Ving?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АСОШ</dc:creator>
  <cp:lastModifiedBy>АСОШ</cp:lastModifiedBy>
  <cp:revision>13</cp:revision>
  <dcterms:created xsi:type="dcterms:W3CDTF">2025-11-24T08:22:11Z</dcterms:created>
  <dcterms:modified xsi:type="dcterms:W3CDTF">2025-12-01T11:05:05Z</dcterms:modified>
</cp:coreProperties>
</file>